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8F9A-7531-487D-A8DB-CC93477000D9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7830-6521-4AA9-BA44-BC7B82BD6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8F9A-7531-487D-A8DB-CC93477000D9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7830-6521-4AA9-BA44-BC7B82BD6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8F9A-7531-487D-A8DB-CC93477000D9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7830-6521-4AA9-BA44-BC7B82BD6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8F9A-7531-487D-A8DB-CC93477000D9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7830-6521-4AA9-BA44-BC7B82BD6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8F9A-7531-487D-A8DB-CC93477000D9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7830-6521-4AA9-BA44-BC7B82BD6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8F9A-7531-487D-A8DB-CC93477000D9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7830-6521-4AA9-BA44-BC7B82BD6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8F9A-7531-487D-A8DB-CC93477000D9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7830-6521-4AA9-BA44-BC7B82BD6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8F9A-7531-487D-A8DB-CC93477000D9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7830-6521-4AA9-BA44-BC7B82BD6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8F9A-7531-487D-A8DB-CC93477000D9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7830-6521-4AA9-BA44-BC7B82BD6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8F9A-7531-487D-A8DB-CC93477000D9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7830-6521-4AA9-BA44-BC7B82BD6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8F9A-7531-487D-A8DB-CC93477000D9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07830-6521-4AA9-BA44-BC7B82BD6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B8F9A-7531-487D-A8DB-CC93477000D9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07830-6521-4AA9-BA44-BC7B82BD6A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Faculty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Role Playing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We have all been involved in faculty meetings</a:t>
            </a:r>
          </a:p>
          <a:p>
            <a:pPr lvl="1"/>
            <a:r>
              <a:rPr lang="en-US" dirty="0" smtClean="0"/>
              <a:t>Participants</a:t>
            </a:r>
          </a:p>
          <a:p>
            <a:pPr lvl="1"/>
            <a:r>
              <a:rPr lang="en-US" dirty="0" smtClean="0"/>
              <a:t>Presenters</a:t>
            </a:r>
          </a:p>
          <a:p>
            <a:r>
              <a:rPr lang="en-US" dirty="0" smtClean="0"/>
              <a:t>Based on the “Culture” of the Group the reaction to </a:t>
            </a:r>
            <a:r>
              <a:rPr lang="en-US" b="1" dirty="0" smtClean="0"/>
              <a:t>change</a:t>
            </a:r>
            <a:r>
              <a:rPr lang="en-US" dirty="0" smtClean="0"/>
              <a:t> might include</a:t>
            </a:r>
          </a:p>
          <a:p>
            <a:pPr lvl="1"/>
            <a:r>
              <a:rPr lang="en-US" dirty="0" smtClean="0"/>
              <a:t>People will be Supportive (actively and passively)</a:t>
            </a:r>
          </a:p>
          <a:p>
            <a:pPr lvl="1"/>
            <a:r>
              <a:rPr lang="en-US" dirty="0" smtClean="0"/>
              <a:t>People will be Confused</a:t>
            </a:r>
          </a:p>
          <a:p>
            <a:pPr lvl="1"/>
            <a:r>
              <a:rPr lang="en-US" dirty="0" smtClean="0"/>
              <a:t>People will Challenge Change (actively and passively)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657600" cy="1162050"/>
          </a:xfrm>
        </p:spPr>
        <p:txBody>
          <a:bodyPr>
            <a:noAutofit/>
          </a:bodyPr>
          <a:lstStyle/>
          <a:p>
            <a:r>
              <a:rPr lang="en-US" sz="2500" dirty="0" smtClean="0"/>
              <a:t>Who is </a:t>
            </a:r>
            <a:r>
              <a:rPr lang="en-US" sz="2500" dirty="0" err="1" smtClean="0"/>
              <a:t>Divertis</a:t>
            </a:r>
            <a:r>
              <a:rPr lang="en-US" sz="2500" dirty="0" smtClean="0"/>
              <a:t> </a:t>
            </a:r>
            <a:r>
              <a:rPr lang="en-US" sz="2500" dirty="0" err="1" smtClean="0"/>
              <a:t>Attenti</a:t>
            </a:r>
            <a:r>
              <a:rPr lang="en-US" sz="2500" dirty="0" smtClean="0"/>
              <a:t>?</a:t>
            </a:r>
            <a:br>
              <a:rPr lang="en-US" sz="2500" dirty="0" smtClean="0"/>
            </a:br>
            <a:endParaRPr lang="en-US" sz="25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en-US" sz="2200" dirty="0" smtClean="0"/>
              <a:t>Likes to control the </a:t>
            </a:r>
            <a:r>
              <a:rPr lang="en-US" sz="2200" dirty="0" smtClean="0"/>
              <a:t>conversation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Tries to steer things off </a:t>
            </a:r>
            <a:r>
              <a:rPr lang="en-US" sz="2200" dirty="0" smtClean="0"/>
              <a:t>course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Throws out different issues to distract, such as budget</a:t>
            </a:r>
          </a:p>
          <a:p>
            <a:endParaRPr lang="en-US" dirty="0"/>
          </a:p>
        </p:txBody>
      </p:sp>
      <p:pic>
        <p:nvPicPr>
          <p:cNvPr id="5" name="Content Placeholder 4" descr="http://www.kotterinternational.com/BuyInContent/images/divertis-correct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572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733800" cy="1162050"/>
          </a:xfrm>
        </p:spPr>
        <p:txBody>
          <a:bodyPr>
            <a:noAutofit/>
          </a:bodyPr>
          <a:lstStyle/>
          <a:p>
            <a:r>
              <a:rPr lang="en-US" sz="2500" dirty="0" smtClean="0"/>
              <a:t>Who is </a:t>
            </a:r>
            <a:r>
              <a:rPr lang="en-US" sz="2500" dirty="0" err="1" smtClean="0"/>
              <a:t>Lookus</a:t>
            </a:r>
            <a:r>
              <a:rPr lang="en-US" sz="2500" dirty="0" smtClean="0"/>
              <a:t> </a:t>
            </a:r>
            <a:r>
              <a:rPr lang="en-US" sz="2500" dirty="0" err="1" smtClean="0"/>
              <a:t>Smarti</a:t>
            </a:r>
            <a:r>
              <a:rPr lang="en-US" sz="2500" dirty="0" smtClean="0"/>
              <a:t>?</a:t>
            </a:r>
            <a:br>
              <a:rPr lang="en-US" sz="2500" dirty="0" smtClean="0"/>
            </a:br>
            <a:endParaRPr lang="en-US" sz="25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en-US" sz="2200" dirty="0" smtClean="0"/>
              <a:t>Takes the discussion down to the weeds of </a:t>
            </a:r>
            <a:r>
              <a:rPr lang="en-US" sz="2200" dirty="0" smtClean="0"/>
              <a:t>detail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Plays the “I’ve got the highest IQ in the room” </a:t>
            </a:r>
            <a:r>
              <a:rPr lang="en-US" sz="2200" dirty="0" smtClean="0"/>
              <a:t>game</a:t>
            </a:r>
          </a:p>
        </p:txBody>
      </p:sp>
      <p:pic>
        <p:nvPicPr>
          <p:cNvPr id="5" name="Content Placeholder 4" descr="http://www.kotterinternational.com/BuyInContent/images/lookus-correct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6096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dirty="0" smtClean="0"/>
              <a:t>Who is </a:t>
            </a:r>
            <a:r>
              <a:rPr lang="en-US" sz="2500" dirty="0" err="1" smtClean="0"/>
              <a:t>Bendi</a:t>
            </a:r>
            <a:r>
              <a:rPr lang="en-US" sz="2500" dirty="0" smtClean="0"/>
              <a:t> </a:t>
            </a:r>
            <a:r>
              <a:rPr lang="en-US" sz="2500" dirty="0" err="1" smtClean="0"/>
              <a:t>Windi</a:t>
            </a:r>
            <a:r>
              <a:rPr lang="en-US" sz="2500" dirty="0" smtClean="0"/>
              <a:t>?</a:t>
            </a:r>
            <a:br>
              <a:rPr lang="en-US" sz="2500" dirty="0" smtClean="0"/>
            </a:br>
            <a:endParaRPr lang="en-US" sz="25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724400" cy="5041899"/>
          </a:xfrm>
        </p:spPr>
        <p:txBody>
          <a:bodyPr>
            <a:noAutofit/>
          </a:bodyPr>
          <a:lstStyle/>
          <a:p>
            <a:pPr lvl="0"/>
            <a:r>
              <a:rPr lang="en-US" sz="2200" dirty="0" smtClean="0"/>
              <a:t>Does not like </a:t>
            </a:r>
            <a:r>
              <a:rPr lang="en-US" sz="2200" dirty="0" smtClean="0"/>
              <a:t>conflict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Avoids getting into direct </a:t>
            </a:r>
            <a:r>
              <a:rPr lang="en-US" sz="2200" dirty="0" smtClean="0"/>
              <a:t>arguments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Avoids making </a:t>
            </a:r>
            <a:r>
              <a:rPr lang="en-US" sz="2200" dirty="0" smtClean="0"/>
              <a:t>decisions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Tends </a:t>
            </a:r>
            <a:r>
              <a:rPr lang="en-US" sz="2200" dirty="0" smtClean="0"/>
              <a:t>to go with the </a:t>
            </a:r>
            <a:r>
              <a:rPr lang="en-US" sz="2200" dirty="0" smtClean="0"/>
              <a:t>crowd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May </a:t>
            </a:r>
            <a:r>
              <a:rPr lang="en-US" sz="2200" dirty="0" smtClean="0"/>
              <a:t>say your plan is bad just to ‘fit in</a:t>
            </a:r>
            <a:r>
              <a:rPr lang="en-US" sz="2200" dirty="0" smtClean="0"/>
              <a:t>’.</a:t>
            </a:r>
            <a:endParaRPr lang="en-US" sz="2200" dirty="0" smtClean="0"/>
          </a:p>
          <a:p>
            <a:pPr lvl="0"/>
            <a:r>
              <a:rPr lang="en-US" sz="2200" dirty="0" smtClean="0"/>
              <a:t>“Before the meeting, </a:t>
            </a:r>
            <a:r>
              <a:rPr lang="en-US" sz="2200" dirty="0" err="1" smtClean="0"/>
              <a:t>Bendi</a:t>
            </a:r>
            <a:r>
              <a:rPr lang="en-US" sz="2200" dirty="0" smtClean="0"/>
              <a:t> had told you she thought the proposal was a ‘wonderful, wonderful’ idea</a:t>
            </a:r>
            <a:r>
              <a:rPr lang="en-US" sz="2200" dirty="0" smtClean="0"/>
              <a:t>.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 </a:t>
            </a:r>
            <a:endParaRPr lang="en-US" sz="2200" dirty="0"/>
          </a:p>
        </p:txBody>
      </p:sp>
      <p:pic>
        <p:nvPicPr>
          <p:cNvPr id="5" name="Content Placeholder 4" descr="http://www.kotterinternational.com/BuyInContent/images/bendi-correct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6096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73050"/>
            <a:ext cx="6096000" cy="62039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500" dirty="0" smtClean="0"/>
              <a:t>1 Challenges regarding high standards </a:t>
            </a:r>
            <a:endParaRPr lang="en-US" sz="2500" dirty="0" smtClean="0"/>
          </a:p>
          <a:p>
            <a:pPr>
              <a:buNone/>
            </a:pPr>
            <a:r>
              <a:rPr lang="en-US" sz="2500" dirty="0" smtClean="0"/>
              <a:t>2 </a:t>
            </a:r>
            <a:r>
              <a:rPr lang="en-US" sz="2500" dirty="0" smtClean="0"/>
              <a:t>School reform </a:t>
            </a:r>
            <a:endParaRPr lang="en-US" sz="2000" dirty="0" smtClean="0"/>
          </a:p>
          <a:p>
            <a:pPr>
              <a:buNone/>
            </a:pPr>
            <a:r>
              <a:rPr lang="en-US" sz="2500" dirty="0" smtClean="0"/>
              <a:t>3 </a:t>
            </a:r>
            <a:r>
              <a:rPr lang="en-US" sz="2500" dirty="0" smtClean="0"/>
              <a:t>Data to improve </a:t>
            </a:r>
            <a:r>
              <a:rPr lang="en-US" sz="2500" dirty="0" smtClean="0"/>
              <a:t>achievement</a:t>
            </a:r>
          </a:p>
          <a:p>
            <a:pPr>
              <a:buNone/>
            </a:pPr>
            <a:r>
              <a:rPr lang="en-US" sz="2500" dirty="0" smtClean="0"/>
              <a:t>4 </a:t>
            </a:r>
            <a:r>
              <a:rPr lang="en-US" sz="2500" dirty="0" smtClean="0"/>
              <a:t>Data to identify struggling </a:t>
            </a:r>
            <a:r>
              <a:rPr lang="en-US" sz="2500" dirty="0" smtClean="0"/>
              <a:t>students</a:t>
            </a:r>
          </a:p>
          <a:p>
            <a:pPr>
              <a:buNone/>
            </a:pPr>
            <a:r>
              <a:rPr lang="en-US" sz="2500" dirty="0" smtClean="0"/>
              <a:t>5 Highly Qualified Staff</a:t>
            </a:r>
          </a:p>
          <a:p>
            <a:pPr>
              <a:buNone/>
            </a:pPr>
            <a:r>
              <a:rPr lang="en-US" sz="2500" dirty="0" smtClean="0"/>
              <a:t>6 </a:t>
            </a:r>
            <a:r>
              <a:rPr lang="en-US" sz="2500" dirty="0" smtClean="0"/>
              <a:t>Co-Teaching </a:t>
            </a:r>
            <a:endParaRPr lang="en-US" sz="2500" dirty="0" smtClean="0"/>
          </a:p>
          <a:p>
            <a:pPr>
              <a:buNone/>
            </a:pPr>
            <a:r>
              <a:rPr lang="en-US" sz="2500" dirty="0" smtClean="0"/>
              <a:t>7 </a:t>
            </a:r>
            <a:r>
              <a:rPr lang="en-US" sz="2500" dirty="0" err="1" smtClean="0"/>
              <a:t>RtII</a:t>
            </a:r>
            <a:r>
              <a:rPr lang="en-US" sz="2500" dirty="0" smtClean="0"/>
              <a:t> </a:t>
            </a:r>
            <a:endParaRPr lang="en-US" sz="2500" dirty="0" smtClean="0"/>
          </a:p>
          <a:p>
            <a:pPr>
              <a:buNone/>
            </a:pPr>
            <a:r>
              <a:rPr lang="en-US" sz="2500" dirty="0" smtClean="0"/>
              <a:t>8 </a:t>
            </a:r>
            <a:r>
              <a:rPr lang="en-US" sz="2500" dirty="0" smtClean="0"/>
              <a:t>Practices useful for special education </a:t>
            </a:r>
            <a:endParaRPr lang="en-US" sz="2500" dirty="0" smtClean="0"/>
          </a:p>
          <a:p>
            <a:pPr>
              <a:buNone/>
            </a:pPr>
            <a:r>
              <a:rPr lang="en-US" sz="2500" dirty="0" smtClean="0"/>
              <a:t>9 </a:t>
            </a:r>
            <a:r>
              <a:rPr lang="en-US" sz="2500" dirty="0" smtClean="0"/>
              <a:t>Practices useful for regular education </a:t>
            </a:r>
            <a:endParaRPr lang="en-US" sz="2500" dirty="0" smtClean="0"/>
          </a:p>
          <a:p>
            <a:pPr>
              <a:buNone/>
            </a:pPr>
            <a:r>
              <a:rPr lang="en-US" sz="2500" dirty="0" smtClean="0"/>
              <a:t>10 </a:t>
            </a:r>
            <a:r>
              <a:rPr lang="en-US" sz="2500" dirty="0" smtClean="0"/>
              <a:t>Meeting the needs of gifted students </a:t>
            </a:r>
            <a:endParaRPr lang="en-US" sz="2500" dirty="0" smtClean="0"/>
          </a:p>
          <a:p>
            <a:pPr>
              <a:buNone/>
            </a:pPr>
            <a:endParaRPr lang="en-US" sz="2500" dirty="0" smtClean="0"/>
          </a:p>
          <a:p>
            <a:pPr>
              <a:buNone/>
            </a:pPr>
            <a:r>
              <a:rPr lang="en-US" sz="2500" dirty="0" smtClean="0"/>
              <a:t>11. Other</a:t>
            </a:r>
            <a:r>
              <a:rPr lang="en-US" sz="2500" dirty="0" smtClean="0"/>
              <a:t>… as decided upon by the group </a:t>
            </a:r>
            <a:endParaRPr lang="en-US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7315200" y="381000"/>
            <a:ext cx="1219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Sign-Up</a:t>
            </a:r>
          </a:p>
          <a:p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b="1" u="sng" dirty="0" smtClean="0">
                <a:solidFill>
                  <a:schemeClr val="tx2"/>
                </a:solidFill>
              </a:rPr>
              <a:t>Oct. 11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1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2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3</a:t>
            </a:r>
          </a:p>
          <a:p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b="1" u="sng" dirty="0" smtClean="0">
                <a:solidFill>
                  <a:schemeClr val="tx2"/>
                </a:solidFill>
              </a:rPr>
              <a:t>Oct. 25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4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5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6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7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8</a:t>
            </a:r>
          </a:p>
          <a:p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b="1" u="sng" dirty="0" smtClean="0">
                <a:solidFill>
                  <a:schemeClr val="tx2"/>
                </a:solidFill>
              </a:rPr>
              <a:t>Nov. 15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9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10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11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304800"/>
            <a:ext cx="304800" cy="632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buy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19600" y="457200"/>
            <a:ext cx="3825637" cy="5796419"/>
          </a:xfrm>
          <a:ln w="38100">
            <a:solidFill>
              <a:schemeClr val="tx1"/>
            </a:solidFill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838200"/>
            <a:ext cx="3352800" cy="5287963"/>
          </a:xfr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algn="ctr">
              <a:lnSpc>
                <a:spcPct val="150000"/>
              </a:lnSpc>
            </a:pPr>
            <a:r>
              <a:rPr lang="en-US" sz="5400" dirty="0" smtClean="0">
                <a:latin typeface="Berlin Sans FB" pitchFamily="34" charset="0"/>
              </a:rPr>
              <a:t>Sometimes having a good idea isn’t enough!</a:t>
            </a:r>
            <a:endParaRPr lang="en-US" sz="5400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15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9600" dirty="0" smtClean="0">
                <a:latin typeface="Berlin Sans FB" pitchFamily="34" charset="0"/>
              </a:rPr>
              <a:t>EQ: </a:t>
            </a:r>
          </a:p>
          <a:p>
            <a:pPr algn="ctr">
              <a:buNone/>
            </a:pPr>
            <a:r>
              <a:rPr lang="en-US" sz="9600" dirty="0" smtClean="0">
                <a:latin typeface="Berlin Sans FB" pitchFamily="34" charset="0"/>
              </a:rPr>
              <a:t>What is </a:t>
            </a:r>
          </a:p>
          <a:p>
            <a:pPr algn="ctr">
              <a:buNone/>
            </a:pPr>
            <a:r>
              <a:rPr lang="en-US" sz="9600" dirty="0" smtClean="0">
                <a:latin typeface="Berlin Sans FB" pitchFamily="34" charset="0"/>
              </a:rPr>
              <a:t>Buy In?</a:t>
            </a:r>
            <a:endParaRPr lang="en-US" sz="9600" dirty="0">
              <a:latin typeface="Berlin Sans FB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0915659">
            <a:off x="1161078" y="601166"/>
            <a:ext cx="1867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7848600" cy="116205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Berlin Sans FB Demi" pitchFamily="34" charset="0"/>
              </a:rPr>
              <a:t>ROLE PLAYING</a:t>
            </a:r>
            <a:endParaRPr lang="en-US" sz="4400" dirty="0">
              <a:latin typeface="Berlin Sans FB Demi" pitchFamily="34" charset="0"/>
            </a:endParaRPr>
          </a:p>
        </p:txBody>
      </p:sp>
      <p:pic>
        <p:nvPicPr>
          <p:cNvPr id="7" name="Content Placeholder 6" descr="Buy-In-Persona-Grou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676400"/>
            <a:ext cx="7155278" cy="3886200"/>
          </a:xfrm>
          <a:ln w="381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09800" y="5867400"/>
            <a:ext cx="4953000" cy="70788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Gill Sans MT" pitchFamily="34" charset="0"/>
              </a:rPr>
              <a:t>Know your audience</a:t>
            </a:r>
            <a:endParaRPr lang="en-US" sz="4000" dirty="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962400" cy="1162050"/>
          </a:xfrm>
        </p:spPr>
        <p:txBody>
          <a:bodyPr>
            <a:noAutofit/>
          </a:bodyPr>
          <a:lstStyle/>
          <a:p>
            <a:r>
              <a:rPr lang="en-US" sz="2500" dirty="0" smtClean="0"/>
              <a:t>Who is Pompous </a:t>
            </a:r>
            <a:r>
              <a:rPr lang="en-US" sz="2500" dirty="0" err="1" smtClean="0"/>
              <a:t>Meani</a:t>
            </a:r>
            <a:r>
              <a:rPr lang="en-US" sz="2500" dirty="0" smtClean="0"/>
              <a:t>?</a:t>
            </a:r>
            <a:br>
              <a:rPr lang="en-US" sz="2500" dirty="0" smtClean="0"/>
            </a:br>
            <a:endParaRPr lang="en-US" sz="25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953000" cy="4691063"/>
          </a:xfrm>
        </p:spPr>
        <p:txBody>
          <a:bodyPr>
            <a:normAutofit/>
          </a:bodyPr>
          <a:lstStyle/>
          <a:p>
            <a:pPr lvl="0"/>
            <a:r>
              <a:rPr lang="en-US" sz="2200" dirty="0" smtClean="0"/>
              <a:t>Likes to be in a position of </a:t>
            </a:r>
            <a:r>
              <a:rPr lang="en-US" sz="2200" dirty="0" smtClean="0"/>
              <a:t>power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Values self-importance above doing </a:t>
            </a:r>
            <a:r>
              <a:rPr lang="en-US" sz="2200" dirty="0" smtClean="0"/>
              <a:t>good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Motivated by making himself look wiser and more </a:t>
            </a:r>
            <a:r>
              <a:rPr lang="en-US" sz="2200" dirty="0" smtClean="0"/>
              <a:t>important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Constantly broadcasts his </a:t>
            </a:r>
            <a:r>
              <a:rPr lang="en-US" sz="2200" dirty="0" smtClean="0"/>
              <a:t>importance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Attacks in the form of a “gotcha</a:t>
            </a:r>
            <a:r>
              <a:rPr lang="en-US" sz="2200" dirty="0" smtClean="0"/>
              <a:t>”</a:t>
            </a:r>
          </a:p>
        </p:txBody>
      </p:sp>
      <p:pic>
        <p:nvPicPr>
          <p:cNvPr id="5" name="Content Placeholder 4" descr="http://www.kotterinternational.com/BuyInContent/images/pompous-correct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810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657600" cy="1162050"/>
          </a:xfrm>
        </p:spPr>
        <p:txBody>
          <a:bodyPr>
            <a:noAutofit/>
          </a:bodyPr>
          <a:lstStyle/>
          <a:p>
            <a:r>
              <a:rPr lang="en-US" sz="2500" dirty="0" smtClean="0"/>
              <a:t>Who is Heidi Agenda?</a:t>
            </a:r>
            <a:br>
              <a:rPr lang="en-US" sz="2500" dirty="0" smtClean="0"/>
            </a:br>
            <a:endParaRPr lang="en-US" sz="25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en-US" sz="2200" dirty="0" smtClean="0"/>
              <a:t>Likes to subtly sabotage </a:t>
            </a:r>
            <a:r>
              <a:rPr lang="en-US" sz="2200" dirty="0" smtClean="0"/>
              <a:t>ideas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Keeps her explanations to a minimum-won’t disclose her reasons for opposing your </a:t>
            </a:r>
            <a:r>
              <a:rPr lang="en-US" sz="2200" dirty="0" smtClean="0"/>
              <a:t>plan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Does not reveal her </a:t>
            </a:r>
            <a:r>
              <a:rPr lang="en-US" sz="2200" dirty="0" smtClean="0"/>
              <a:t>motives</a:t>
            </a:r>
          </a:p>
          <a:p>
            <a:pPr lvl="0"/>
            <a:endParaRPr lang="en-US" sz="2200" dirty="0" smtClean="0"/>
          </a:p>
        </p:txBody>
      </p:sp>
      <p:pic>
        <p:nvPicPr>
          <p:cNvPr id="5" name="Content Placeholder 4" descr="http://www.kotterinternational.com/BuyInContent/images/heidi-correct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5334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Who </a:t>
            </a:r>
            <a:r>
              <a:rPr lang="en-US" sz="2500" dirty="0" smtClean="0"/>
              <a:t>is Allis </a:t>
            </a:r>
            <a:r>
              <a:rPr lang="en-US" sz="2500" dirty="0" err="1" smtClean="0"/>
              <a:t>Welli</a:t>
            </a:r>
            <a:r>
              <a:rPr lang="en-US" sz="2500" dirty="0" smtClean="0"/>
              <a:t>?</a:t>
            </a:r>
            <a:br>
              <a:rPr lang="en-US" sz="2500" dirty="0" smtClean="0"/>
            </a:br>
            <a:r>
              <a:rPr lang="en-US" sz="2500" dirty="0" smtClean="0"/>
              <a:t/>
            </a:r>
            <a:br>
              <a:rPr lang="en-US" sz="2500" dirty="0" smtClean="0"/>
            </a:br>
            <a:endParaRPr lang="en-US" sz="25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en-US" sz="2200" dirty="0" smtClean="0"/>
              <a:t>Uses history to explain away the need for </a:t>
            </a:r>
            <a:r>
              <a:rPr lang="en-US" sz="2200" dirty="0" smtClean="0"/>
              <a:t>change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If it isn’t broken, don’t fix it</a:t>
            </a:r>
            <a:endParaRPr lang="en-US" sz="2200" dirty="0" smtClean="0"/>
          </a:p>
          <a:p>
            <a:endParaRPr lang="en-US" dirty="0"/>
          </a:p>
        </p:txBody>
      </p:sp>
      <p:pic>
        <p:nvPicPr>
          <p:cNvPr id="5" name="Content Placeholder 4" descr="http://www.kotterinternational.com/BuyInContent/images/allis-correct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6858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581400" cy="1162050"/>
          </a:xfrm>
        </p:spPr>
        <p:txBody>
          <a:bodyPr>
            <a:noAutofit/>
          </a:bodyPr>
          <a:lstStyle/>
          <a:p>
            <a:r>
              <a:rPr lang="en-US" sz="2500" dirty="0" smtClean="0"/>
              <a:t>Who is </a:t>
            </a:r>
            <a:r>
              <a:rPr lang="en-US" sz="2500" dirty="0" err="1" smtClean="0"/>
              <a:t>Spaci</a:t>
            </a:r>
            <a:r>
              <a:rPr lang="en-US" sz="2500" dirty="0" smtClean="0"/>
              <a:t> </a:t>
            </a:r>
            <a:r>
              <a:rPr lang="en-US" sz="2500" dirty="0" err="1" smtClean="0"/>
              <a:t>Cadetus</a:t>
            </a:r>
            <a:r>
              <a:rPr lang="en-US" sz="2500" dirty="0" smtClean="0"/>
              <a:t>?</a:t>
            </a:r>
            <a:br>
              <a:rPr lang="en-US" sz="2500" dirty="0" smtClean="0"/>
            </a:br>
            <a:endParaRPr lang="en-US" sz="25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200" dirty="0" smtClean="0"/>
              <a:t>Quick to respond to </a:t>
            </a:r>
            <a:r>
              <a:rPr lang="en-US" sz="2200" dirty="0" smtClean="0"/>
              <a:t>ideas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Doesn’t think things through </a:t>
            </a:r>
            <a:r>
              <a:rPr lang="en-US" sz="2200" dirty="0" smtClean="0"/>
              <a:t>well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Uses unfounded </a:t>
            </a:r>
            <a:r>
              <a:rPr lang="en-US" sz="2200" dirty="0" smtClean="0"/>
              <a:t>arguments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“She’s a nice person, but most people think she commutes to work each day from her home on Jupiter.”</a:t>
            </a:r>
          </a:p>
          <a:p>
            <a:endParaRPr lang="en-US" dirty="0"/>
          </a:p>
        </p:txBody>
      </p:sp>
      <p:pic>
        <p:nvPicPr>
          <p:cNvPr id="5" name="Content Placeholder 4" descr="http://www.kotterinternational.com/BuyInContent/images/spaci-correct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572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52800" cy="1162050"/>
          </a:xfrm>
        </p:spPr>
        <p:txBody>
          <a:bodyPr>
            <a:noAutofit/>
          </a:bodyPr>
          <a:lstStyle/>
          <a:p>
            <a:r>
              <a:rPr lang="en-US" sz="2500" dirty="0" smtClean="0"/>
              <a:t>Who is </a:t>
            </a:r>
            <a:r>
              <a:rPr lang="en-US" sz="2500" dirty="0" err="1" smtClean="0"/>
              <a:t>Avoidus</a:t>
            </a:r>
            <a:r>
              <a:rPr lang="en-US" sz="2500" dirty="0" smtClean="0"/>
              <a:t> </a:t>
            </a:r>
            <a:r>
              <a:rPr lang="en-US" sz="2500" dirty="0" err="1" smtClean="0"/>
              <a:t>Riski</a:t>
            </a:r>
            <a:r>
              <a:rPr lang="en-US" sz="2500" dirty="0" smtClean="0"/>
              <a:t>?</a:t>
            </a:r>
            <a:br>
              <a:rPr lang="en-US" sz="2500" dirty="0" smtClean="0"/>
            </a:br>
            <a:endParaRPr lang="en-US" sz="25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 lvl="0"/>
            <a:r>
              <a:rPr lang="en-US" sz="2200" dirty="0" smtClean="0"/>
              <a:t>Conservative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Falls back on tradition and values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Likes to follow the crowd</a:t>
            </a:r>
          </a:p>
          <a:p>
            <a:pPr lvl="0"/>
            <a:r>
              <a:rPr lang="en-US" sz="2200" dirty="0" smtClean="0"/>
              <a:t> Doesn’t want to stand </a:t>
            </a:r>
            <a:r>
              <a:rPr lang="en-US" sz="2200" dirty="0" smtClean="0"/>
              <a:t>out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Fearful</a:t>
            </a:r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Uses the “what about, what about, what about” </a:t>
            </a:r>
            <a:r>
              <a:rPr lang="en-US" sz="2200" dirty="0" smtClean="0"/>
              <a:t>approach</a:t>
            </a:r>
          </a:p>
          <a:p>
            <a:endParaRPr lang="en-US" dirty="0"/>
          </a:p>
        </p:txBody>
      </p:sp>
      <p:pic>
        <p:nvPicPr>
          <p:cNvPr id="5" name="Content Placeholder 4" descr="http://www.kotterinternational.com/BuyInContent/images/avoidus-correct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5334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421</Words>
  <Application>Microsoft Office PowerPoint</Application>
  <PresentationFormat>On-screen Show (4:3)</PresentationFormat>
  <Paragraphs>109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Faculty Meeting</vt:lpstr>
      <vt:lpstr>Slide 2</vt:lpstr>
      <vt:lpstr>Slide 3</vt:lpstr>
      <vt:lpstr>ROLE PLAYING</vt:lpstr>
      <vt:lpstr>Who is Pompous Meani? </vt:lpstr>
      <vt:lpstr>Who is Heidi Agenda? </vt:lpstr>
      <vt:lpstr>     Who is Allis Welli?  </vt:lpstr>
      <vt:lpstr>Who is Spaci Cadetus? </vt:lpstr>
      <vt:lpstr>Who is Avoidus Riski? </vt:lpstr>
      <vt:lpstr>Who is Divertis Attenti? </vt:lpstr>
      <vt:lpstr>Who is Lookus Smarti? </vt:lpstr>
      <vt:lpstr>Who is Bendi Windi? 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Meeting</dc:title>
  <dc:creator>rschultz</dc:creator>
  <cp:lastModifiedBy>rschultz</cp:lastModifiedBy>
  <cp:revision>4</cp:revision>
  <dcterms:created xsi:type="dcterms:W3CDTF">2011-09-24T11:44:12Z</dcterms:created>
  <dcterms:modified xsi:type="dcterms:W3CDTF">2011-09-24T12:16:51Z</dcterms:modified>
</cp:coreProperties>
</file>